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906000" cy="6858000" type="A4"/>
  <p:notesSz cx="987425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04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Wienen" userId="b99c325a766dbcf8" providerId="LiveId" clId="{6E7649C2-C042-4D87-8DB6-48BBC8A63A09}"/>
    <pc:docChg chg="modSld">
      <pc:chgData name="Frank Wienen" userId="b99c325a766dbcf8" providerId="LiveId" clId="{6E7649C2-C042-4D87-8DB6-48BBC8A63A09}" dt="2021-02-13T09:15:35.946" v="7" actId="6549"/>
      <pc:docMkLst>
        <pc:docMk/>
      </pc:docMkLst>
      <pc:sldChg chg="modSp mod">
        <pc:chgData name="Frank Wienen" userId="b99c325a766dbcf8" providerId="LiveId" clId="{6E7649C2-C042-4D87-8DB6-48BBC8A63A09}" dt="2021-02-13T09:15:35.946" v="7" actId="6549"/>
        <pc:sldMkLst>
          <pc:docMk/>
          <pc:sldMk cId="588298625" sldId="258"/>
        </pc:sldMkLst>
        <pc:spChg chg="mod">
          <ac:chgData name="Frank Wienen" userId="b99c325a766dbcf8" providerId="LiveId" clId="{6E7649C2-C042-4D87-8DB6-48BBC8A63A09}" dt="2021-02-13T09:15:35.946" v="7" actId="6549"/>
          <ac:spMkLst>
            <pc:docMk/>
            <pc:sldMk cId="588298625" sldId="258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15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3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093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74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83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051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89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10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9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75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2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CC598-1E0E-4859-84BF-87DFF4714E04}" type="datetimeFigureOut">
              <a:rPr lang="de-DE" smtClean="0"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C5D05-657D-47CE-A27D-3D13519F1F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56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3368824" y="62617"/>
            <a:ext cx="3240360" cy="637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Postanschrift</a:t>
            </a:r>
          </a:p>
          <a:p>
            <a:r>
              <a:rPr lang="de-DE" sz="1400" dirty="0"/>
              <a:t>Verein der Freunde des Lise-Meitner-Gymnasiums e.V., Grenzach–Wyhlen</a:t>
            </a:r>
          </a:p>
          <a:p>
            <a:r>
              <a:rPr lang="de-DE" sz="1400" dirty="0"/>
              <a:t>Kantstr. 1</a:t>
            </a:r>
          </a:p>
          <a:p>
            <a:r>
              <a:rPr lang="de-DE" sz="1400" dirty="0"/>
              <a:t>79639 Grenzach-Wyhlen</a:t>
            </a:r>
          </a:p>
          <a:p>
            <a:endParaRPr lang="de-DE" sz="1400" dirty="0"/>
          </a:p>
          <a:p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Webseite</a:t>
            </a:r>
          </a:p>
          <a:p>
            <a:r>
              <a:rPr lang="de-DE" sz="1400" dirty="0"/>
              <a:t>www.freunde-lmg.de</a:t>
            </a:r>
          </a:p>
          <a:p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Email</a:t>
            </a:r>
          </a:p>
          <a:p>
            <a:r>
              <a:rPr lang="de-DE" sz="1400" dirty="0"/>
              <a:t>info@freunde-lmg.de</a:t>
            </a:r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Kontakt</a:t>
            </a:r>
            <a:r>
              <a:rPr lang="de-DE" sz="1400" dirty="0"/>
              <a:t> </a:t>
            </a: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Schule</a:t>
            </a:r>
            <a:r>
              <a:rPr lang="de-DE" sz="1050" dirty="0"/>
              <a:t>	 	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e-DE" sz="1400" dirty="0"/>
              <a:t>Lise­-Meitner­-Gymnasium</a:t>
            </a:r>
          </a:p>
          <a:p>
            <a:r>
              <a:rPr lang="de-DE" sz="1400" dirty="0"/>
              <a:t>Kantstr. 1</a:t>
            </a:r>
          </a:p>
          <a:p>
            <a:r>
              <a:rPr lang="de-DE" sz="1400" dirty="0"/>
              <a:t>79639 Grenzach­-Wyhlen</a:t>
            </a:r>
          </a:p>
          <a:p>
            <a:r>
              <a:rPr lang="de-DE" sz="1400" dirty="0"/>
              <a:t>Telefon: 	07624-­91289­-10</a:t>
            </a:r>
          </a:p>
          <a:p>
            <a:r>
              <a:rPr lang="de-DE" sz="1400" dirty="0"/>
              <a:t>Fax:	07624-­91289­-40</a:t>
            </a:r>
          </a:p>
          <a:p>
            <a:r>
              <a:rPr lang="de-DE" sz="1400" dirty="0"/>
              <a:t>www.lmg.pcom.de</a:t>
            </a:r>
          </a:p>
          <a:p>
            <a:endParaRPr lang="de-DE" sz="1400" dirty="0"/>
          </a:p>
          <a:p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Sekretariat</a:t>
            </a:r>
            <a:endParaRPr lang="de-DE" sz="1400" dirty="0"/>
          </a:p>
          <a:p>
            <a:r>
              <a:rPr lang="de-DE" sz="1400" dirty="0"/>
              <a:t>sekretariat@lmgweb.de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5116" y="1446381"/>
            <a:ext cx="1064068" cy="863577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21407" y="3068960"/>
            <a:ext cx="3154399" cy="1056806"/>
          </a:xfrm>
          <a:prstGeom prst="rect">
            <a:avLst/>
          </a:prstGeom>
        </p:spPr>
      </p:pic>
      <p:cxnSp>
        <p:nvCxnSpPr>
          <p:cNvPr id="10" name="Gerade Verbindung 9"/>
          <p:cNvCxnSpPr/>
          <p:nvPr/>
        </p:nvCxnSpPr>
        <p:spPr>
          <a:xfrm>
            <a:off x="3224808" y="-171400"/>
            <a:ext cx="0" cy="7200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 rot="5400000">
            <a:off x="-1863801" y="3771311"/>
            <a:ext cx="4680000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/>
                </a:solidFill>
              </a:rPr>
              <a:t>Email*:</a:t>
            </a:r>
          </a:p>
        </p:txBody>
      </p:sp>
      <p:sp>
        <p:nvSpPr>
          <p:cNvPr id="14" name="Rechteck 13"/>
          <p:cNvSpPr/>
          <p:nvPr/>
        </p:nvSpPr>
        <p:spPr>
          <a:xfrm rot="5400000">
            <a:off x="-982572" y="3771311"/>
            <a:ext cx="4680000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/>
                </a:solidFill>
              </a:rPr>
              <a:t>PLZ, Ort:</a:t>
            </a:r>
          </a:p>
        </p:txBody>
      </p:sp>
      <p:sp>
        <p:nvSpPr>
          <p:cNvPr id="15" name="Rechteck 14"/>
          <p:cNvSpPr/>
          <p:nvPr/>
        </p:nvSpPr>
        <p:spPr>
          <a:xfrm rot="5400000">
            <a:off x="-395086" y="3771311"/>
            <a:ext cx="4680000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/>
                </a:solidFill>
              </a:rPr>
              <a:t>Name, Vorname:</a:t>
            </a:r>
          </a:p>
        </p:txBody>
      </p:sp>
      <p:sp>
        <p:nvSpPr>
          <p:cNvPr id="16" name="Rechteck 15"/>
          <p:cNvSpPr/>
          <p:nvPr/>
        </p:nvSpPr>
        <p:spPr>
          <a:xfrm rot="5400000">
            <a:off x="-101341" y="3771312"/>
            <a:ext cx="4680000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/>
                </a:solidFill>
              </a:rPr>
              <a:t>Anrede / Titel:</a:t>
            </a:r>
          </a:p>
        </p:txBody>
      </p:sp>
      <p:sp>
        <p:nvSpPr>
          <p:cNvPr id="17" name="Rechteck 16"/>
          <p:cNvSpPr/>
          <p:nvPr/>
        </p:nvSpPr>
        <p:spPr>
          <a:xfrm rot="5400000">
            <a:off x="-1570058" y="3771311"/>
            <a:ext cx="4680000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/>
                </a:solidFill>
              </a:rPr>
              <a:t>Telefon:</a:t>
            </a:r>
          </a:p>
        </p:txBody>
      </p:sp>
      <p:sp>
        <p:nvSpPr>
          <p:cNvPr id="18" name="Rechteck 17"/>
          <p:cNvSpPr/>
          <p:nvPr/>
        </p:nvSpPr>
        <p:spPr>
          <a:xfrm rot="5400000">
            <a:off x="-688829" y="3771311"/>
            <a:ext cx="4680000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/>
                </a:solidFill>
              </a:rPr>
              <a:t>Straße:</a:t>
            </a:r>
          </a:p>
        </p:txBody>
      </p:sp>
      <p:sp>
        <p:nvSpPr>
          <p:cNvPr id="20" name="Textfeld 19"/>
          <p:cNvSpPr txBox="1"/>
          <p:nvPr/>
        </p:nvSpPr>
        <p:spPr>
          <a:xfrm rot="5400000">
            <a:off x="1056166" y="2844535"/>
            <a:ext cx="33413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Beitrittserklärung</a:t>
            </a:r>
            <a:r>
              <a:rPr lang="de-DE" sz="1600" dirty="0"/>
              <a:t> </a:t>
            </a:r>
            <a:r>
              <a:rPr lang="de-DE" sz="1200" dirty="0"/>
              <a:t>zum</a:t>
            </a:r>
            <a:br>
              <a:rPr lang="de-DE" sz="1200" dirty="0"/>
            </a:br>
            <a:r>
              <a:rPr lang="de-DE" sz="1200" dirty="0"/>
              <a:t>Verein der Freunde des Lise-Meitner-Gymnasiums </a:t>
            </a:r>
          </a:p>
          <a:p>
            <a:r>
              <a:rPr lang="de-DE" sz="1200" dirty="0"/>
              <a:t>Grenzach-Wyhlen e.V.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8514" y="88998"/>
            <a:ext cx="29887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Unterstützen sie die Schule, werden sie Mitglied des Freundeskreises des LMG.</a:t>
            </a:r>
          </a:p>
          <a:p>
            <a:r>
              <a:rPr lang="de-DE" sz="1600" dirty="0"/>
              <a:t>Wir freuen uns auf sie!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74761" y="6310481"/>
            <a:ext cx="3070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* [   ] Ich bin über die Zusendung von </a:t>
            </a:r>
            <a:r>
              <a:rPr lang="de-DE" sz="1100" dirty="0" err="1"/>
              <a:t>Infor-mationen</a:t>
            </a:r>
            <a:r>
              <a:rPr lang="de-DE" sz="1100" dirty="0"/>
              <a:t> zum Verein per Email einverstanden.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8757929" y="6579785"/>
            <a:ext cx="11144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solidFill>
                  <a:schemeClr val="bg1">
                    <a:lumMod val="50000"/>
                  </a:schemeClr>
                </a:solidFill>
              </a:rPr>
              <a:t>Stand: Sept 2020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6385" y="404664"/>
            <a:ext cx="2567135" cy="2083435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7049396" y="4581128"/>
            <a:ext cx="26885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00" dirty="0">
                <a:latin typeface="Freestyle Script" panose="030804020302050B0404" pitchFamily="66" charset="0"/>
              </a:rPr>
              <a:t>Freunde helfen.</a:t>
            </a:r>
          </a:p>
          <a:p>
            <a:pPr algn="r"/>
            <a:r>
              <a:rPr lang="de-DE" sz="4800" dirty="0">
                <a:latin typeface="Freestyle Script" panose="030804020302050B0404" pitchFamily="66" charset="0"/>
              </a:rPr>
              <a:t>Mach mit!</a:t>
            </a:r>
          </a:p>
        </p:txBody>
      </p:sp>
    </p:spTree>
    <p:extLst>
      <p:ext uri="{BB962C8B-B14F-4D97-AF65-F5344CB8AC3E}">
        <p14:creationId xmlns:p14="http://schemas.microsoft.com/office/powerpoint/2010/main" val="4288447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6681192" y="-171400"/>
            <a:ext cx="0" cy="7200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 rot="16200000">
            <a:off x="6647756" y="3670814"/>
            <a:ext cx="339202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u="sng" dirty="0"/>
              <a:t>Jahresbeiträge (Stand Oktober 2015)</a:t>
            </a:r>
          </a:p>
          <a:p>
            <a:r>
              <a:rPr lang="de-DE" sz="1400" dirty="0"/>
              <a:t>□ Einzelmitglied 10 Euro</a:t>
            </a:r>
          </a:p>
          <a:p>
            <a:r>
              <a:rPr lang="de-DE" sz="1400" dirty="0"/>
              <a:t>□ Familienmitglied 15 Euro</a:t>
            </a:r>
          </a:p>
          <a:p>
            <a:r>
              <a:rPr lang="de-DE" sz="1400" dirty="0"/>
              <a:t>□ Schüler und Studenten 5 Euro</a:t>
            </a:r>
          </a:p>
          <a:p>
            <a:r>
              <a:rPr lang="de-DE" sz="1400" dirty="0"/>
              <a:t>□ Korporative Mitglieder ab 25 Euro</a:t>
            </a:r>
          </a:p>
          <a:p>
            <a:r>
              <a:rPr lang="de-DE" sz="1400" dirty="0"/>
              <a:t>□ Zusätzliche Spende _____ Euro/Jahr.</a:t>
            </a:r>
          </a:p>
          <a:p>
            <a:endParaRPr lang="de-DE" sz="1400" dirty="0"/>
          </a:p>
          <a:p>
            <a:endParaRPr lang="de-DE" sz="1400" dirty="0"/>
          </a:p>
          <a:p>
            <a:r>
              <a:rPr lang="de-DE" sz="1400" dirty="0"/>
              <a:t>An den</a:t>
            </a:r>
          </a:p>
          <a:p>
            <a:r>
              <a:rPr lang="de-DE" sz="1400" dirty="0"/>
              <a:t>Verein der Freunde des Lise­-Meitner­-</a:t>
            </a:r>
          </a:p>
          <a:p>
            <a:r>
              <a:rPr lang="de-DE" sz="1400" dirty="0"/>
              <a:t>Gymnasiums e.V.</a:t>
            </a:r>
          </a:p>
          <a:p>
            <a:r>
              <a:rPr lang="de-DE" sz="1400" dirty="0"/>
              <a:t>Kantstr. 1</a:t>
            </a:r>
          </a:p>
          <a:p>
            <a:r>
              <a:rPr lang="de-DE" sz="1400" dirty="0"/>
              <a:t>79639 Grenzach­-Wyhlen</a:t>
            </a:r>
          </a:p>
        </p:txBody>
      </p:sp>
      <p:sp>
        <p:nvSpPr>
          <p:cNvPr id="6" name="Textfeld 5"/>
          <p:cNvSpPr txBox="1"/>
          <p:nvPr/>
        </p:nvSpPr>
        <p:spPr>
          <a:xfrm rot="16200000">
            <a:off x="5905459" y="932721"/>
            <a:ext cx="339202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EPA ­ Lastschriftmandat</a:t>
            </a:r>
          </a:p>
          <a:p>
            <a:r>
              <a:rPr lang="de-DE" sz="900" dirty="0"/>
              <a:t>Ich ermächtige den Verein der Freunde des Lise-­Meitner-Gymnasiums e.V. Zahlungen von meinem Konto mittels Lastschrift einzuziehen. Zugleich weise ich mein Kreditinstitut an, die von dem Verein der Freunde des Lise-­Meitner­-Gymnasiums e.V. auf mein Konto gezogenen Lastschriften einzulösen. Hinweis: Ich kann innerhalb von acht Wochen, beginnend mit dem Belastungsdatum, die Erstattung des belasteten Betrages verlangen. Es gelten dabei die mit meinem Kreditinstitut vereinbarten Bedingungen.</a:t>
            </a:r>
          </a:p>
          <a:p>
            <a:r>
              <a:rPr lang="de-DE" sz="900" dirty="0"/>
              <a:t>Gläubiger­-Identifikationsnummer DE97ZZZ00001022155</a:t>
            </a:r>
          </a:p>
          <a:p>
            <a:endParaRPr lang="de-DE" sz="900" dirty="0"/>
          </a:p>
        </p:txBody>
      </p:sp>
      <p:sp>
        <p:nvSpPr>
          <p:cNvPr id="8" name="Rechteck 7"/>
          <p:cNvSpPr/>
          <p:nvPr/>
        </p:nvSpPr>
        <p:spPr>
          <a:xfrm rot="16200000">
            <a:off x="7251802" y="1178656"/>
            <a:ext cx="2340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 rot="16200000">
            <a:off x="8067914" y="1178656"/>
            <a:ext cx="2340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 rot="16200000">
            <a:off x="8475970" y="1178656"/>
            <a:ext cx="2340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 rot="16200000">
            <a:off x="7659858" y="1178656"/>
            <a:ext cx="2340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 rot="16200000">
            <a:off x="8362436" y="1941892"/>
            <a:ext cx="14045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IBAN</a:t>
            </a:r>
          </a:p>
          <a:p>
            <a:endParaRPr lang="de-DE" sz="1200" dirty="0"/>
          </a:p>
          <a:p>
            <a:r>
              <a:rPr lang="de-DE" sz="1200" dirty="0"/>
              <a:t>BIC</a:t>
            </a:r>
          </a:p>
          <a:p>
            <a:endParaRPr lang="de-DE" sz="1200" dirty="0"/>
          </a:p>
          <a:p>
            <a:r>
              <a:rPr lang="de-DE" sz="1200" dirty="0"/>
              <a:t>Bank</a:t>
            </a:r>
          </a:p>
          <a:p>
            <a:endParaRPr lang="de-DE" sz="1200" dirty="0"/>
          </a:p>
          <a:p>
            <a:r>
              <a:rPr lang="de-DE" sz="1200" dirty="0"/>
              <a:t>Datum, Unterschrift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20055" y="152656"/>
            <a:ext cx="301219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3663">
              <a:spcAft>
                <a:spcPts val="60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</a:rPr>
              <a:t>Wer wir sind</a:t>
            </a:r>
          </a:p>
          <a:p>
            <a:pPr marL="93663"/>
            <a:r>
              <a:rPr lang="de-DE" sz="1100" dirty="0"/>
              <a:t>Der Förderverein „Verein der Freunde des Lise-Meitner-Gymnasiums“ ist ein gemeinnütziger Verein, der zum Ziel hat in gemeinnütziger Weise das Gymnasium Grenzach-Wyhlen und seine Schüler zu fördern.</a:t>
            </a:r>
          </a:p>
          <a:p>
            <a:pPr marL="93663"/>
            <a:r>
              <a:rPr lang="de-DE" sz="1100" dirty="0"/>
              <a:t>Zum Zweck der Vereins gehört auch die Kontaktpflege und Vernetzung zwischen</a:t>
            </a:r>
          </a:p>
          <a:p>
            <a:pPr marL="93663"/>
            <a:r>
              <a:rPr lang="de-DE" sz="1100" dirty="0"/>
              <a:t>Schülern, Eltern, Lehrern und Ehemaligen.</a:t>
            </a:r>
          </a:p>
          <a:p>
            <a:pPr marL="93663"/>
            <a:br>
              <a:rPr lang="de-DE" sz="1100" dirty="0"/>
            </a:br>
            <a:r>
              <a:rPr lang="de-DE" sz="1100" dirty="0"/>
              <a:t>Der Verein unterstützt finanziell die Angebote der Schul-AGs, Initiativen und Projekte, die das soziale Schulleben bereichern und um kulturelle, sportliche und wissenschaftliche Bildungsangebote ergänzen.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88373" y="3068960"/>
            <a:ext cx="3012199" cy="343170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93663">
              <a:spcAft>
                <a:spcPts val="60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Was wir fördern</a:t>
            </a:r>
          </a:p>
          <a:p>
            <a:pPr marL="93663"/>
            <a:r>
              <a:rPr lang="de-DE" sz="1100" dirty="0"/>
              <a:t>Zum Schulstart schenken wir allen Fünftklässlern einen </a:t>
            </a:r>
            <a:r>
              <a:rPr lang="de-DE" sz="1100" b="1" dirty="0">
                <a:solidFill>
                  <a:schemeClr val="accent2">
                    <a:lumMod val="75000"/>
                  </a:schemeClr>
                </a:solidFill>
              </a:rPr>
              <a:t>Hausaufgabenplaner</a:t>
            </a:r>
            <a:r>
              <a:rPr lang="de-DE" sz="11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sz="1100" dirty="0"/>
              <a:t>mit allem Interessanten und Wissenswerten rund um unsere Schule. Für Vereinsmitglieder gibt es einen Beitrag zum </a:t>
            </a:r>
            <a:r>
              <a:rPr lang="de-DE" sz="1100" b="1" dirty="0">
                <a:solidFill>
                  <a:schemeClr val="accent2">
                    <a:lumMod val="75000"/>
                  </a:schemeClr>
                </a:solidFill>
              </a:rPr>
              <a:t>Tastaturschreibkurs</a:t>
            </a:r>
            <a:r>
              <a:rPr lang="de-DE" sz="1100" dirty="0"/>
              <a:t>.</a:t>
            </a:r>
          </a:p>
          <a:p>
            <a:pPr marL="93663"/>
            <a:endParaRPr lang="de-DE" sz="1100" dirty="0"/>
          </a:p>
          <a:p>
            <a:pPr marL="93663"/>
            <a:r>
              <a:rPr lang="de-DE" sz="11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Finanzelle Hilfen</a:t>
            </a:r>
          </a:p>
          <a:p>
            <a:pPr marL="93663"/>
            <a:r>
              <a:rPr lang="de-DE" sz="1100" dirty="0"/>
              <a:t>Der Verein hilft bei der finanziellen Unterstützung für bedürftige Familien, damit die Kinder, z.B. an Klassen- und Studienfahrten teilnehmen oder sich adäquate IT Ausrüstung zulegen können.</a:t>
            </a:r>
          </a:p>
          <a:p>
            <a:pPr marL="93663"/>
            <a:endParaRPr lang="de-DE" sz="1100" dirty="0"/>
          </a:p>
          <a:p>
            <a:pPr marL="93663"/>
            <a:r>
              <a:rPr lang="de-DE" sz="11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Schülermentoren</a:t>
            </a:r>
          </a:p>
          <a:p>
            <a:pPr marL="93663"/>
            <a:r>
              <a:rPr lang="de-DE" sz="1100" dirty="0"/>
              <a:t>Wir unterstützen die Ausbildung der älteren Schülerinnen und Schüler zu Schülermentoren an unserer Schule.</a:t>
            </a:r>
          </a:p>
          <a:p>
            <a:pPr marL="93663"/>
            <a:endParaRPr lang="de-DE" sz="1100" dirty="0"/>
          </a:p>
        </p:txBody>
      </p:sp>
      <p:sp>
        <p:nvSpPr>
          <p:cNvPr id="14" name="Textfeld 13"/>
          <p:cNvSpPr txBox="1"/>
          <p:nvPr/>
        </p:nvSpPr>
        <p:spPr>
          <a:xfrm>
            <a:off x="3370784" y="332656"/>
            <a:ext cx="3140196" cy="652486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93663">
              <a:spcAft>
                <a:spcPts val="60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</a:rPr>
              <a:t>Wir gestalten aktiv mit</a:t>
            </a:r>
          </a:p>
          <a:p>
            <a:pPr marL="93663"/>
            <a:r>
              <a:rPr lang="de-DE" sz="1100" dirty="0"/>
              <a:t>Der Verein unterstützt zusammen mit Sponsoren die jährlich stattfindende überregionale Sportveranstaltung </a:t>
            </a:r>
            <a:r>
              <a:rPr lang="de-DE" sz="1100" b="1" dirty="0" err="1">
                <a:solidFill>
                  <a:schemeClr val="accent2">
                    <a:lumMod val="75000"/>
                  </a:schemeClr>
                </a:solidFill>
              </a:rPr>
              <a:t>Swim</a:t>
            </a:r>
            <a:r>
              <a:rPr lang="de-DE" sz="1100" b="1" dirty="0">
                <a:solidFill>
                  <a:schemeClr val="accent2">
                    <a:lumMod val="75000"/>
                  </a:schemeClr>
                </a:solidFill>
              </a:rPr>
              <a:t> &amp; Run</a:t>
            </a:r>
            <a:r>
              <a:rPr lang="de-DE" sz="11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br>
              <a:rPr lang="de-DE" sz="1100" dirty="0">
                <a:solidFill>
                  <a:schemeClr val="accent2">
                    <a:lumMod val="75000"/>
                  </a:schemeClr>
                </a:solidFill>
              </a:rPr>
            </a:br>
            <a:endParaRPr lang="de-DE" sz="1100" dirty="0">
              <a:solidFill>
                <a:schemeClr val="accent2">
                  <a:lumMod val="75000"/>
                </a:schemeClr>
              </a:solidFill>
            </a:endParaRPr>
          </a:p>
          <a:p>
            <a:pPr marL="93663"/>
            <a:r>
              <a:rPr lang="de-DE" sz="1100" dirty="0"/>
              <a:t>Wir helfen bei kulturellen Veranstaltungen,  Vorträgen, Schulfesten in Kooperation mit Schulleitung, Elternbeirat und vielen aktiven Eltern und Schülern.</a:t>
            </a:r>
          </a:p>
          <a:p>
            <a:pPr marL="93663"/>
            <a:endParaRPr lang="de-DE" sz="11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93663">
              <a:spcAft>
                <a:spcPts val="60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</a:rPr>
              <a:t>Veranstaltung  „Wege zum Beruf“</a:t>
            </a:r>
          </a:p>
          <a:p>
            <a:pPr marL="93663"/>
            <a:r>
              <a:rPr lang="de-DE" sz="1100" dirty="0"/>
              <a:t>Diese beinhaltet einen Berufs- und Hochschulinformationsabend sowie eine Ausbildungsbörse.</a:t>
            </a:r>
            <a:br>
              <a:rPr lang="de-DE" sz="1100" dirty="0"/>
            </a:br>
            <a:r>
              <a:rPr lang="de-DE" sz="1100" dirty="0"/>
              <a:t>Dadurch wird ein reger Informationsaustausch zwischen Schülern, Professoren, Studenten und Berufstätigen ermöglicht. Wir können hier auf die Partnerschaft mit Hochschulen und anerkannten Firmen aus der Region zählen.</a:t>
            </a:r>
          </a:p>
          <a:p>
            <a:pPr marL="93663"/>
            <a:endParaRPr lang="de-DE" sz="1100" dirty="0"/>
          </a:p>
          <a:p>
            <a:pPr marL="93663" algn="ctr"/>
            <a:r>
              <a:rPr lang="de-DE" sz="3600" b="1" dirty="0">
                <a:solidFill>
                  <a:schemeClr val="accent2">
                    <a:lumMod val="75000"/>
                  </a:schemeClr>
                </a:solidFill>
                <a:latin typeface="Freestyle Script" panose="030804020302050B0404" pitchFamily="66" charset="0"/>
              </a:rPr>
              <a:t>Freunde helfen.</a:t>
            </a:r>
          </a:p>
          <a:p>
            <a:pPr marL="93663" algn="ctr"/>
            <a:r>
              <a:rPr lang="de-DE" sz="3600" b="1" dirty="0">
                <a:solidFill>
                  <a:schemeClr val="accent2">
                    <a:lumMod val="75000"/>
                  </a:schemeClr>
                </a:solidFill>
                <a:latin typeface="Freestyle Script" panose="030804020302050B0404" pitchFamily="66" charset="0"/>
              </a:rPr>
              <a:t>Mach mit!</a:t>
            </a:r>
          </a:p>
          <a:p>
            <a:pPr marL="93663"/>
            <a:endParaRPr lang="de-DE" sz="1100" dirty="0"/>
          </a:p>
          <a:p>
            <a:pPr marL="93663"/>
            <a:endParaRPr lang="de-DE" sz="1100" dirty="0"/>
          </a:p>
          <a:p>
            <a:pPr marL="93663"/>
            <a:r>
              <a:rPr lang="de-DE" sz="1100" dirty="0"/>
              <a:t>Wir möchten die Mitgliederzahl unserer Mitglieder ständig erhöhen, um eine noch breitere Basis zur Förderung zu schaffen.</a:t>
            </a:r>
          </a:p>
          <a:p>
            <a:pPr marL="93663"/>
            <a:endParaRPr lang="de-DE" sz="1100" dirty="0"/>
          </a:p>
          <a:p>
            <a:pPr marL="93663"/>
            <a:r>
              <a:rPr lang="de-DE" sz="1100" dirty="0"/>
              <a:t>Dafür benötigen wir viele helfende Hände, die uns durch ihre aktive Mitarbeit unterstützen!</a:t>
            </a:r>
          </a:p>
          <a:p>
            <a:pPr marL="93663"/>
            <a:endParaRPr lang="de-DE" sz="1100" dirty="0"/>
          </a:p>
          <a:p>
            <a:pPr marL="93663"/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8829862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Microsoft Office PowerPoint</Application>
  <PresentationFormat>A4-Papier (210 x 297 mm)</PresentationFormat>
  <Paragraphs>91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Freestyle Script</vt:lpstr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Frank Wienen;Irene Blaha</dc:creator>
  <cp:lastModifiedBy>Frank Wienen</cp:lastModifiedBy>
  <cp:revision>46</cp:revision>
  <cp:lastPrinted>2020-10-12T16:06:29Z</cp:lastPrinted>
  <dcterms:created xsi:type="dcterms:W3CDTF">2017-03-26T09:14:41Z</dcterms:created>
  <dcterms:modified xsi:type="dcterms:W3CDTF">2021-02-13T09:17:34Z</dcterms:modified>
</cp:coreProperties>
</file>